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969" r:id="rId1"/>
  </p:sldMasterIdLst>
  <p:notesMasterIdLst>
    <p:notesMasterId r:id="rId17"/>
  </p:notesMasterIdLst>
  <p:sldIdLst>
    <p:sldId id="256" r:id="rId2"/>
    <p:sldId id="268" r:id="rId3"/>
    <p:sldId id="257" r:id="rId4"/>
    <p:sldId id="258" r:id="rId5"/>
    <p:sldId id="259" r:id="rId6"/>
    <p:sldId id="260" r:id="rId7"/>
    <p:sldId id="269" r:id="rId8"/>
    <p:sldId id="262" r:id="rId9"/>
    <p:sldId id="263" r:id="rId10"/>
    <p:sldId id="264" r:id="rId11"/>
    <p:sldId id="271" r:id="rId12"/>
    <p:sldId id="265" r:id="rId13"/>
    <p:sldId id="266" r:id="rId14"/>
    <p:sldId id="270" r:id="rId15"/>
    <p:sldId id="267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4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2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DB4802-CD9A-4D8E-8098-A26180B8238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17A911-1B97-4332-B7C8-A0097985C933}">
      <dgm:prSet/>
      <dgm:spPr/>
      <dgm:t>
        <a:bodyPr/>
        <a:lstStyle/>
        <a:p>
          <a:r>
            <a:rPr lang="en-US" dirty="0"/>
            <a:t>· Token based authentication for user Sign in and Sign up</a:t>
          </a:r>
        </a:p>
      </dgm:t>
    </dgm:pt>
    <dgm:pt modelId="{C2034785-E32E-4CCF-B2DB-717E658C6EA5}" type="parTrans" cxnId="{00A3B0EF-FA8A-4DD9-B08C-B9D9330638B6}">
      <dgm:prSet/>
      <dgm:spPr/>
      <dgm:t>
        <a:bodyPr/>
        <a:lstStyle/>
        <a:p>
          <a:endParaRPr lang="en-US"/>
        </a:p>
      </dgm:t>
    </dgm:pt>
    <dgm:pt modelId="{48242AE2-EAD7-4195-B940-216E52F72784}" type="sibTrans" cxnId="{00A3B0EF-FA8A-4DD9-B08C-B9D9330638B6}">
      <dgm:prSet/>
      <dgm:spPr/>
      <dgm:t>
        <a:bodyPr/>
        <a:lstStyle/>
        <a:p>
          <a:endParaRPr lang="en-US"/>
        </a:p>
      </dgm:t>
    </dgm:pt>
    <dgm:pt modelId="{2C17667C-B3A9-41A9-B0D5-46E44D95421D}">
      <dgm:prSet/>
      <dgm:spPr/>
      <dgm:t>
        <a:bodyPr/>
        <a:lstStyle/>
        <a:p>
          <a:r>
            <a:rPr lang="en-US" dirty="0"/>
            <a:t>· Web application where user can book a bus and view the bookings history</a:t>
          </a:r>
        </a:p>
      </dgm:t>
    </dgm:pt>
    <dgm:pt modelId="{39C9328A-A4AC-43F9-A958-80D249424D63}" type="parTrans" cxnId="{5FE8DD5C-CFAC-47B6-86C3-35C47F219FC2}">
      <dgm:prSet/>
      <dgm:spPr/>
      <dgm:t>
        <a:bodyPr/>
        <a:lstStyle/>
        <a:p>
          <a:endParaRPr lang="en-US"/>
        </a:p>
      </dgm:t>
    </dgm:pt>
    <dgm:pt modelId="{11A3D165-8286-4B7A-A01E-53B96D6B0A6F}" type="sibTrans" cxnId="{5FE8DD5C-CFAC-47B6-86C3-35C47F219FC2}">
      <dgm:prSet/>
      <dgm:spPr/>
      <dgm:t>
        <a:bodyPr/>
        <a:lstStyle/>
        <a:p>
          <a:endParaRPr lang="en-US"/>
        </a:p>
      </dgm:t>
    </dgm:pt>
    <dgm:pt modelId="{42A21236-EBA5-4520-A343-0153394A3BCF}">
      <dgm:prSet/>
      <dgm:spPr/>
      <dgm:t>
        <a:bodyPr/>
        <a:lstStyle/>
        <a:p>
          <a:r>
            <a:rPr lang="en-US" dirty="0"/>
            <a:t>· User can book bus for multiple Passengers  based on  bus availability</a:t>
          </a:r>
        </a:p>
      </dgm:t>
    </dgm:pt>
    <dgm:pt modelId="{3AD2BC2C-424B-4677-9B50-C4BDDE6A4995}" type="parTrans" cxnId="{26E6116D-D4CF-4AFA-9EE5-63054B743957}">
      <dgm:prSet/>
      <dgm:spPr/>
      <dgm:t>
        <a:bodyPr/>
        <a:lstStyle/>
        <a:p>
          <a:endParaRPr lang="en-US"/>
        </a:p>
      </dgm:t>
    </dgm:pt>
    <dgm:pt modelId="{1D6B2635-5093-4C44-B7E9-36470FF21A69}" type="sibTrans" cxnId="{26E6116D-D4CF-4AFA-9EE5-63054B743957}">
      <dgm:prSet/>
      <dgm:spPr/>
      <dgm:t>
        <a:bodyPr/>
        <a:lstStyle/>
        <a:p>
          <a:endParaRPr lang="en-US"/>
        </a:p>
      </dgm:t>
    </dgm:pt>
    <dgm:pt modelId="{A9B6C592-2C94-4EE4-9E48-B698D21C0E25}">
      <dgm:prSet/>
      <dgm:spPr/>
      <dgm:t>
        <a:bodyPr/>
        <a:lstStyle/>
        <a:p>
          <a:r>
            <a:rPr lang="en-US" dirty="0"/>
            <a:t>. Payment using PayPal</a:t>
          </a:r>
        </a:p>
      </dgm:t>
    </dgm:pt>
    <dgm:pt modelId="{A550E3FD-3AD5-4B77-BBD9-88C7599FB355}" type="parTrans" cxnId="{03D0B07E-384B-4E41-BEDC-F643F6634460}">
      <dgm:prSet/>
      <dgm:spPr/>
      <dgm:t>
        <a:bodyPr/>
        <a:lstStyle/>
        <a:p>
          <a:endParaRPr lang="en-US"/>
        </a:p>
      </dgm:t>
    </dgm:pt>
    <dgm:pt modelId="{5C85AE54-E5B2-4A5E-9087-9B797A160E5A}" type="sibTrans" cxnId="{03D0B07E-384B-4E41-BEDC-F643F6634460}">
      <dgm:prSet/>
      <dgm:spPr/>
      <dgm:t>
        <a:bodyPr/>
        <a:lstStyle/>
        <a:p>
          <a:endParaRPr lang="en-US"/>
        </a:p>
      </dgm:t>
    </dgm:pt>
    <dgm:pt modelId="{7437DE6F-D482-2149-A07B-FC1D97393A10}">
      <dgm:prSet/>
      <dgm:spPr/>
      <dgm:t>
        <a:bodyPr/>
        <a:lstStyle/>
        <a:p>
          <a:r>
            <a:rPr lang="en-US" dirty="0"/>
            <a:t>.User Registration and Booking confirmation using SMTP Email API </a:t>
          </a:r>
        </a:p>
      </dgm:t>
    </dgm:pt>
    <dgm:pt modelId="{A26D99B7-7848-FD44-9710-3E8D15640FB5}" type="parTrans" cxnId="{53D0BA64-BE07-1A42-A9D8-E323E497EB1E}">
      <dgm:prSet/>
      <dgm:spPr/>
      <dgm:t>
        <a:bodyPr/>
        <a:lstStyle/>
        <a:p>
          <a:endParaRPr lang="en-US"/>
        </a:p>
      </dgm:t>
    </dgm:pt>
    <dgm:pt modelId="{A6F635B7-C5B9-7444-9844-C3C917F9EA49}" type="sibTrans" cxnId="{53D0BA64-BE07-1A42-A9D8-E323E497EB1E}">
      <dgm:prSet/>
      <dgm:spPr/>
      <dgm:t>
        <a:bodyPr/>
        <a:lstStyle/>
        <a:p>
          <a:endParaRPr lang="en-US"/>
        </a:p>
      </dgm:t>
    </dgm:pt>
    <dgm:pt modelId="{47B630B5-7223-47AC-A1D2-7875EF1C3E6F}">
      <dgm:prSet/>
      <dgm:spPr/>
      <dgm:t>
        <a:bodyPr/>
        <a:lstStyle/>
        <a:p>
          <a:r>
            <a:rPr lang="en-US" dirty="0"/>
            <a:t>· Ability to select seat from available seats </a:t>
          </a:r>
        </a:p>
      </dgm:t>
    </dgm:pt>
    <dgm:pt modelId="{CDC3FCB6-13E6-4DA8-8064-A9E6702754DE}" type="sibTrans" cxnId="{D9262C91-D2B0-48B1-BAEE-F90CE5480CD3}">
      <dgm:prSet/>
      <dgm:spPr/>
      <dgm:t>
        <a:bodyPr/>
        <a:lstStyle/>
        <a:p>
          <a:endParaRPr lang="en-US"/>
        </a:p>
      </dgm:t>
    </dgm:pt>
    <dgm:pt modelId="{9EC56676-A636-43EA-9406-8BD473650A71}" type="parTrans" cxnId="{D9262C91-D2B0-48B1-BAEE-F90CE5480CD3}">
      <dgm:prSet/>
      <dgm:spPr/>
      <dgm:t>
        <a:bodyPr/>
        <a:lstStyle/>
        <a:p>
          <a:endParaRPr lang="en-US"/>
        </a:p>
      </dgm:t>
    </dgm:pt>
    <dgm:pt modelId="{43113110-FCB0-F240-95AE-95D30C426D76}">
      <dgm:prSet/>
      <dgm:spPr/>
      <dgm:t>
        <a:bodyPr/>
        <a:lstStyle/>
        <a:p>
          <a:r>
            <a:rPr lang="en-US" dirty="0"/>
            <a:t>.Creating secure Password reset with Token via Email</a:t>
          </a:r>
        </a:p>
      </dgm:t>
    </dgm:pt>
    <dgm:pt modelId="{BB880493-1C04-A540-B893-9DDD47561308}" type="parTrans" cxnId="{6AF35E8C-61E0-D244-8C96-DAF893640C28}">
      <dgm:prSet/>
      <dgm:spPr/>
      <dgm:t>
        <a:bodyPr/>
        <a:lstStyle/>
        <a:p>
          <a:endParaRPr lang="en-US"/>
        </a:p>
      </dgm:t>
    </dgm:pt>
    <dgm:pt modelId="{707C1E4A-3CFF-5C4A-B321-344C80660D10}" type="sibTrans" cxnId="{6AF35E8C-61E0-D244-8C96-DAF893640C28}">
      <dgm:prSet/>
      <dgm:spPr/>
      <dgm:t>
        <a:bodyPr/>
        <a:lstStyle/>
        <a:p>
          <a:endParaRPr lang="en-US"/>
        </a:p>
      </dgm:t>
    </dgm:pt>
    <dgm:pt modelId="{0CC61F6F-9F02-9949-98FE-A9BE117340E4}" type="pres">
      <dgm:prSet presAssocID="{06DB4802-CD9A-4D8E-8098-A26180B8238F}" presName="linear" presStyleCnt="0">
        <dgm:presLayoutVars>
          <dgm:animLvl val="lvl"/>
          <dgm:resizeHandles val="exact"/>
        </dgm:presLayoutVars>
      </dgm:prSet>
      <dgm:spPr/>
    </dgm:pt>
    <dgm:pt modelId="{F3278B5E-AF62-2F4A-915F-A1C16A8D323E}" type="pres">
      <dgm:prSet presAssocID="{1717A911-1B97-4332-B7C8-A0097985C933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4D785106-F2AE-D145-A089-8049492CE663}" type="pres">
      <dgm:prSet presAssocID="{48242AE2-EAD7-4195-B940-216E52F72784}" presName="spacer" presStyleCnt="0"/>
      <dgm:spPr/>
    </dgm:pt>
    <dgm:pt modelId="{BE5A5924-ABC6-B542-9BC3-5F70BE112193}" type="pres">
      <dgm:prSet presAssocID="{2C17667C-B3A9-41A9-B0D5-46E44D95421D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A4C05B7C-5083-EC4B-B05E-991DD65D9457}" type="pres">
      <dgm:prSet presAssocID="{11A3D165-8286-4B7A-A01E-53B96D6B0A6F}" presName="spacer" presStyleCnt="0"/>
      <dgm:spPr/>
    </dgm:pt>
    <dgm:pt modelId="{785992D2-1A4C-ED44-92AB-090A58D2651B}" type="pres">
      <dgm:prSet presAssocID="{42A21236-EBA5-4520-A343-0153394A3BCF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B89405EA-3C23-1F4C-8429-8B2C22191C1E}" type="pres">
      <dgm:prSet presAssocID="{1D6B2635-5093-4C44-B7E9-36470FF21A69}" presName="spacer" presStyleCnt="0"/>
      <dgm:spPr/>
    </dgm:pt>
    <dgm:pt modelId="{3AB206FE-B9A3-B04A-97A4-8B8F5B36C0D6}" type="pres">
      <dgm:prSet presAssocID="{47B630B5-7223-47AC-A1D2-7875EF1C3E6F}" presName="parentText" presStyleLbl="node1" presStyleIdx="3" presStyleCnt="7" custLinFactNeighborX="-7997" custLinFactNeighborY="-50003">
        <dgm:presLayoutVars>
          <dgm:chMax val="0"/>
          <dgm:bulletEnabled val="1"/>
        </dgm:presLayoutVars>
      </dgm:prSet>
      <dgm:spPr/>
    </dgm:pt>
    <dgm:pt modelId="{5E35374A-75D2-C743-A919-828F0EE8D0CF}" type="pres">
      <dgm:prSet presAssocID="{CDC3FCB6-13E6-4DA8-8064-A9E6702754DE}" presName="spacer" presStyleCnt="0"/>
      <dgm:spPr/>
    </dgm:pt>
    <dgm:pt modelId="{E0498861-AB43-A641-B5EE-71E71D570E78}" type="pres">
      <dgm:prSet presAssocID="{A9B6C592-2C94-4EE4-9E48-B698D21C0E25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203F68D0-96EB-7F4B-B256-7BCD309283D8}" type="pres">
      <dgm:prSet presAssocID="{5C85AE54-E5B2-4A5E-9087-9B797A160E5A}" presName="spacer" presStyleCnt="0"/>
      <dgm:spPr/>
    </dgm:pt>
    <dgm:pt modelId="{97102682-89D9-554B-BD4E-EF5305696E7B}" type="pres">
      <dgm:prSet presAssocID="{7437DE6F-D482-2149-A07B-FC1D97393A10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36F8053F-6014-8442-9A6E-FB43EC1E873F}" type="pres">
      <dgm:prSet presAssocID="{A6F635B7-C5B9-7444-9844-C3C917F9EA49}" presName="spacer" presStyleCnt="0"/>
      <dgm:spPr/>
    </dgm:pt>
    <dgm:pt modelId="{7766FA7D-DA07-FF44-A768-C44E56C28B72}" type="pres">
      <dgm:prSet presAssocID="{43113110-FCB0-F240-95AE-95D30C426D76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1A47080C-4B36-F04D-9AAA-FCC6FF2979B8}" type="presOf" srcId="{1717A911-1B97-4332-B7C8-A0097985C933}" destId="{F3278B5E-AF62-2F4A-915F-A1C16A8D323E}" srcOrd="0" destOrd="0" presId="urn:microsoft.com/office/officeart/2005/8/layout/vList2"/>
    <dgm:cxn modelId="{FE550632-8B8D-0F43-83BA-DA4FCA3319E6}" type="presOf" srcId="{A9B6C592-2C94-4EE4-9E48-B698D21C0E25}" destId="{E0498861-AB43-A641-B5EE-71E71D570E78}" srcOrd="0" destOrd="0" presId="urn:microsoft.com/office/officeart/2005/8/layout/vList2"/>
    <dgm:cxn modelId="{B364B533-4F94-C742-A96C-EE609E123CC3}" type="presOf" srcId="{47B630B5-7223-47AC-A1D2-7875EF1C3E6F}" destId="{3AB206FE-B9A3-B04A-97A4-8B8F5B36C0D6}" srcOrd="0" destOrd="0" presId="urn:microsoft.com/office/officeart/2005/8/layout/vList2"/>
    <dgm:cxn modelId="{5FE8DD5C-CFAC-47B6-86C3-35C47F219FC2}" srcId="{06DB4802-CD9A-4D8E-8098-A26180B8238F}" destId="{2C17667C-B3A9-41A9-B0D5-46E44D95421D}" srcOrd="1" destOrd="0" parTransId="{39C9328A-A4AC-43F9-A958-80D249424D63}" sibTransId="{11A3D165-8286-4B7A-A01E-53B96D6B0A6F}"/>
    <dgm:cxn modelId="{53D0BA64-BE07-1A42-A9D8-E323E497EB1E}" srcId="{06DB4802-CD9A-4D8E-8098-A26180B8238F}" destId="{7437DE6F-D482-2149-A07B-FC1D97393A10}" srcOrd="5" destOrd="0" parTransId="{A26D99B7-7848-FD44-9710-3E8D15640FB5}" sibTransId="{A6F635B7-C5B9-7444-9844-C3C917F9EA49}"/>
    <dgm:cxn modelId="{AAB09169-F82F-1648-B80A-B860D6F16BC4}" type="presOf" srcId="{7437DE6F-D482-2149-A07B-FC1D97393A10}" destId="{97102682-89D9-554B-BD4E-EF5305696E7B}" srcOrd="0" destOrd="0" presId="urn:microsoft.com/office/officeart/2005/8/layout/vList2"/>
    <dgm:cxn modelId="{26E6116D-D4CF-4AFA-9EE5-63054B743957}" srcId="{06DB4802-CD9A-4D8E-8098-A26180B8238F}" destId="{42A21236-EBA5-4520-A343-0153394A3BCF}" srcOrd="2" destOrd="0" parTransId="{3AD2BC2C-424B-4677-9B50-C4BDDE6A4995}" sibTransId="{1D6B2635-5093-4C44-B7E9-36470FF21A69}"/>
    <dgm:cxn modelId="{03D0B07E-384B-4E41-BEDC-F643F6634460}" srcId="{06DB4802-CD9A-4D8E-8098-A26180B8238F}" destId="{A9B6C592-2C94-4EE4-9E48-B698D21C0E25}" srcOrd="4" destOrd="0" parTransId="{A550E3FD-3AD5-4B77-BBD9-88C7599FB355}" sibTransId="{5C85AE54-E5B2-4A5E-9087-9B797A160E5A}"/>
    <dgm:cxn modelId="{6AF35E8C-61E0-D244-8C96-DAF893640C28}" srcId="{06DB4802-CD9A-4D8E-8098-A26180B8238F}" destId="{43113110-FCB0-F240-95AE-95D30C426D76}" srcOrd="6" destOrd="0" parTransId="{BB880493-1C04-A540-B893-9DDD47561308}" sibTransId="{707C1E4A-3CFF-5C4A-B321-344C80660D10}"/>
    <dgm:cxn modelId="{D9262C91-D2B0-48B1-BAEE-F90CE5480CD3}" srcId="{06DB4802-CD9A-4D8E-8098-A26180B8238F}" destId="{47B630B5-7223-47AC-A1D2-7875EF1C3E6F}" srcOrd="3" destOrd="0" parTransId="{9EC56676-A636-43EA-9406-8BD473650A71}" sibTransId="{CDC3FCB6-13E6-4DA8-8064-A9E6702754DE}"/>
    <dgm:cxn modelId="{98291497-ED28-8B41-8FCA-C5E15F5C039F}" type="presOf" srcId="{2C17667C-B3A9-41A9-B0D5-46E44D95421D}" destId="{BE5A5924-ABC6-B542-9BC3-5F70BE112193}" srcOrd="0" destOrd="0" presId="urn:microsoft.com/office/officeart/2005/8/layout/vList2"/>
    <dgm:cxn modelId="{FF3365AF-123A-B541-A39E-79016E07D0EF}" type="presOf" srcId="{42A21236-EBA5-4520-A343-0153394A3BCF}" destId="{785992D2-1A4C-ED44-92AB-090A58D2651B}" srcOrd="0" destOrd="0" presId="urn:microsoft.com/office/officeart/2005/8/layout/vList2"/>
    <dgm:cxn modelId="{862D56DB-652B-3148-B3AA-B35F9701FA75}" type="presOf" srcId="{06DB4802-CD9A-4D8E-8098-A26180B8238F}" destId="{0CC61F6F-9F02-9949-98FE-A9BE117340E4}" srcOrd="0" destOrd="0" presId="urn:microsoft.com/office/officeart/2005/8/layout/vList2"/>
    <dgm:cxn modelId="{847527E8-7B6C-224D-B148-C1821745105F}" type="presOf" srcId="{43113110-FCB0-F240-95AE-95D30C426D76}" destId="{7766FA7D-DA07-FF44-A768-C44E56C28B72}" srcOrd="0" destOrd="0" presId="urn:microsoft.com/office/officeart/2005/8/layout/vList2"/>
    <dgm:cxn modelId="{00A3B0EF-FA8A-4DD9-B08C-B9D9330638B6}" srcId="{06DB4802-CD9A-4D8E-8098-A26180B8238F}" destId="{1717A911-1B97-4332-B7C8-A0097985C933}" srcOrd="0" destOrd="0" parTransId="{C2034785-E32E-4CCF-B2DB-717E658C6EA5}" sibTransId="{48242AE2-EAD7-4195-B940-216E52F72784}"/>
    <dgm:cxn modelId="{E6D4601B-9DDB-F74C-A868-3858109EBDE5}" type="presParOf" srcId="{0CC61F6F-9F02-9949-98FE-A9BE117340E4}" destId="{F3278B5E-AF62-2F4A-915F-A1C16A8D323E}" srcOrd="0" destOrd="0" presId="urn:microsoft.com/office/officeart/2005/8/layout/vList2"/>
    <dgm:cxn modelId="{1A9C8157-CAE2-B24D-9F62-9A5DEFF6C68F}" type="presParOf" srcId="{0CC61F6F-9F02-9949-98FE-A9BE117340E4}" destId="{4D785106-F2AE-D145-A089-8049492CE663}" srcOrd="1" destOrd="0" presId="urn:microsoft.com/office/officeart/2005/8/layout/vList2"/>
    <dgm:cxn modelId="{9CC4AC00-475C-844B-A5C1-583E02D95B46}" type="presParOf" srcId="{0CC61F6F-9F02-9949-98FE-A9BE117340E4}" destId="{BE5A5924-ABC6-B542-9BC3-5F70BE112193}" srcOrd="2" destOrd="0" presId="urn:microsoft.com/office/officeart/2005/8/layout/vList2"/>
    <dgm:cxn modelId="{F67D4EE3-E998-F548-B623-D2CA0E934359}" type="presParOf" srcId="{0CC61F6F-9F02-9949-98FE-A9BE117340E4}" destId="{A4C05B7C-5083-EC4B-B05E-991DD65D9457}" srcOrd="3" destOrd="0" presId="urn:microsoft.com/office/officeart/2005/8/layout/vList2"/>
    <dgm:cxn modelId="{811253C4-9D1E-7741-8AA6-45657A3168A4}" type="presParOf" srcId="{0CC61F6F-9F02-9949-98FE-A9BE117340E4}" destId="{785992D2-1A4C-ED44-92AB-090A58D2651B}" srcOrd="4" destOrd="0" presId="urn:microsoft.com/office/officeart/2005/8/layout/vList2"/>
    <dgm:cxn modelId="{8E8B0E95-4BFC-FE4A-8A73-B6BBF3BFCDD8}" type="presParOf" srcId="{0CC61F6F-9F02-9949-98FE-A9BE117340E4}" destId="{B89405EA-3C23-1F4C-8429-8B2C22191C1E}" srcOrd="5" destOrd="0" presId="urn:microsoft.com/office/officeart/2005/8/layout/vList2"/>
    <dgm:cxn modelId="{7CCDDF18-C13A-3A48-B3F3-BB31F873953F}" type="presParOf" srcId="{0CC61F6F-9F02-9949-98FE-A9BE117340E4}" destId="{3AB206FE-B9A3-B04A-97A4-8B8F5B36C0D6}" srcOrd="6" destOrd="0" presId="urn:microsoft.com/office/officeart/2005/8/layout/vList2"/>
    <dgm:cxn modelId="{35FEC678-8150-754B-8640-D8F71309B5F6}" type="presParOf" srcId="{0CC61F6F-9F02-9949-98FE-A9BE117340E4}" destId="{5E35374A-75D2-C743-A919-828F0EE8D0CF}" srcOrd="7" destOrd="0" presId="urn:microsoft.com/office/officeart/2005/8/layout/vList2"/>
    <dgm:cxn modelId="{DAA5A895-A3F1-E244-B5E3-487356CCAE32}" type="presParOf" srcId="{0CC61F6F-9F02-9949-98FE-A9BE117340E4}" destId="{E0498861-AB43-A641-B5EE-71E71D570E78}" srcOrd="8" destOrd="0" presId="urn:microsoft.com/office/officeart/2005/8/layout/vList2"/>
    <dgm:cxn modelId="{89FD6C5E-F2A1-994C-BD24-C4F65F31794B}" type="presParOf" srcId="{0CC61F6F-9F02-9949-98FE-A9BE117340E4}" destId="{203F68D0-96EB-7F4B-B256-7BCD309283D8}" srcOrd="9" destOrd="0" presId="urn:microsoft.com/office/officeart/2005/8/layout/vList2"/>
    <dgm:cxn modelId="{4FC93FB9-67A4-9646-A3EE-9F0DC5521CBE}" type="presParOf" srcId="{0CC61F6F-9F02-9949-98FE-A9BE117340E4}" destId="{97102682-89D9-554B-BD4E-EF5305696E7B}" srcOrd="10" destOrd="0" presId="urn:microsoft.com/office/officeart/2005/8/layout/vList2"/>
    <dgm:cxn modelId="{F6DC9A0D-17CA-B64F-8D7A-83FC87A7DB38}" type="presParOf" srcId="{0CC61F6F-9F02-9949-98FE-A9BE117340E4}" destId="{36F8053F-6014-8442-9A6E-FB43EC1E873F}" srcOrd="11" destOrd="0" presId="urn:microsoft.com/office/officeart/2005/8/layout/vList2"/>
    <dgm:cxn modelId="{04EB17D3-CC41-DD49-B17D-348159C4E3D6}" type="presParOf" srcId="{0CC61F6F-9F02-9949-98FE-A9BE117340E4}" destId="{7766FA7D-DA07-FF44-A768-C44E56C28B72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278B5E-AF62-2F4A-915F-A1C16A8D323E}">
      <dsp:nvSpPr>
        <dsp:cNvPr id="0" name=""/>
        <dsp:cNvSpPr/>
      </dsp:nvSpPr>
      <dsp:spPr>
        <a:xfrm>
          <a:off x="0" y="134742"/>
          <a:ext cx="4687155" cy="4767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· Token based authentication for user Sign in and Sign up</a:t>
          </a:r>
        </a:p>
      </dsp:txBody>
      <dsp:txXfrm>
        <a:off x="23271" y="158013"/>
        <a:ext cx="4640613" cy="430159"/>
      </dsp:txXfrm>
    </dsp:sp>
    <dsp:sp modelId="{BE5A5924-ABC6-B542-9BC3-5F70BE112193}">
      <dsp:nvSpPr>
        <dsp:cNvPr id="0" name=""/>
        <dsp:cNvSpPr/>
      </dsp:nvSpPr>
      <dsp:spPr>
        <a:xfrm>
          <a:off x="0" y="646004"/>
          <a:ext cx="4687155" cy="4767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· Web application where user can book a bus and view the bookings history</a:t>
          </a:r>
        </a:p>
      </dsp:txBody>
      <dsp:txXfrm>
        <a:off x="23271" y="669275"/>
        <a:ext cx="4640613" cy="430159"/>
      </dsp:txXfrm>
    </dsp:sp>
    <dsp:sp modelId="{785992D2-1A4C-ED44-92AB-090A58D2651B}">
      <dsp:nvSpPr>
        <dsp:cNvPr id="0" name=""/>
        <dsp:cNvSpPr/>
      </dsp:nvSpPr>
      <dsp:spPr>
        <a:xfrm>
          <a:off x="0" y="1157266"/>
          <a:ext cx="4687155" cy="4767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· User can book bus for multiple Passengers  based on  bus availability</a:t>
          </a:r>
        </a:p>
      </dsp:txBody>
      <dsp:txXfrm>
        <a:off x="23271" y="1180537"/>
        <a:ext cx="4640613" cy="430159"/>
      </dsp:txXfrm>
    </dsp:sp>
    <dsp:sp modelId="{3AB206FE-B9A3-B04A-97A4-8B8F5B36C0D6}">
      <dsp:nvSpPr>
        <dsp:cNvPr id="0" name=""/>
        <dsp:cNvSpPr/>
      </dsp:nvSpPr>
      <dsp:spPr>
        <a:xfrm>
          <a:off x="0" y="1651247"/>
          <a:ext cx="4687155" cy="4767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· Ability to select seat from available seats </a:t>
          </a:r>
        </a:p>
      </dsp:txBody>
      <dsp:txXfrm>
        <a:off x="23271" y="1674518"/>
        <a:ext cx="4640613" cy="430159"/>
      </dsp:txXfrm>
    </dsp:sp>
    <dsp:sp modelId="{E0498861-AB43-A641-B5EE-71E71D570E78}">
      <dsp:nvSpPr>
        <dsp:cNvPr id="0" name=""/>
        <dsp:cNvSpPr/>
      </dsp:nvSpPr>
      <dsp:spPr>
        <a:xfrm>
          <a:off x="0" y="2179790"/>
          <a:ext cx="4687155" cy="4767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. Payment using PayPal</a:t>
          </a:r>
        </a:p>
      </dsp:txBody>
      <dsp:txXfrm>
        <a:off x="23271" y="2203061"/>
        <a:ext cx="4640613" cy="430159"/>
      </dsp:txXfrm>
    </dsp:sp>
    <dsp:sp modelId="{97102682-89D9-554B-BD4E-EF5305696E7B}">
      <dsp:nvSpPr>
        <dsp:cNvPr id="0" name=""/>
        <dsp:cNvSpPr/>
      </dsp:nvSpPr>
      <dsp:spPr>
        <a:xfrm>
          <a:off x="0" y="2691052"/>
          <a:ext cx="4687155" cy="4767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.User Registration and Booking confirmation using SMTP Email API </a:t>
          </a:r>
        </a:p>
      </dsp:txBody>
      <dsp:txXfrm>
        <a:off x="23271" y="2714323"/>
        <a:ext cx="4640613" cy="430159"/>
      </dsp:txXfrm>
    </dsp:sp>
    <dsp:sp modelId="{7766FA7D-DA07-FF44-A768-C44E56C28B72}">
      <dsp:nvSpPr>
        <dsp:cNvPr id="0" name=""/>
        <dsp:cNvSpPr/>
      </dsp:nvSpPr>
      <dsp:spPr>
        <a:xfrm>
          <a:off x="0" y="3202314"/>
          <a:ext cx="4687155" cy="4767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.Creating secure Password reset with Token via Email</a:t>
          </a:r>
        </a:p>
      </dsp:txBody>
      <dsp:txXfrm>
        <a:off x="23271" y="3225585"/>
        <a:ext cx="4640613" cy="4301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127ca376b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b127ca376b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280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6fa3c89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c6fa3c89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a3c89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a3c89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b127ca376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b127ca376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b127ca376b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b127ca376b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127ca376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127ca376b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b127ca376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b127ca376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b127ca376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b127ca376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b127ca376b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b127ca376b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127ca376b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b127ca376b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CE08A-3771-0440-AF80-36A7C19081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B1B6C1-D42B-2B4A-9640-4352525B83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89750-3B59-6848-A3F2-8B3A28C0D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3B3BA-6E10-A44E-8EB4-69F460A41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42CE2-F561-1B4F-875D-AA466A02E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5956686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673EC-054E-354B-A703-D994B2780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52CFE3-8B06-2540-AAF8-FFA9BFEFBA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3743D-D863-9945-BFA2-E628C18D4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CD8D7-DBD5-F44F-B336-8496824D6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1F561-62E9-4A4A-BB54-32238DA4B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1941556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51E9DD-C94D-5640-AD78-C088CBE18D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82CDD9-CABF-2B45-9436-EDA9D2753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29DCF-F741-624D-90B9-6F79D0F38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B6D78-D260-0240-9F01-964C643BB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84FA1F-428F-1E41-B076-A2CB84440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65229016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94740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91270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4996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CDBF-4714-0345-96B5-66E62D1F2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20BFA-1843-ED4B-8DC5-1CD695A19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7B9215-CBB1-CC41-96F7-CF93BFB9A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92C65-7C98-D749-A21C-F099C59F9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B28D1-825C-0B4B-B393-E81B13980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66020672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3D99B-2FC2-3048-913E-A710A2B20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CDD9B4-D409-BC4F-AEA6-B771DF88E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FAE43-877D-E847-B9B1-8B8739C1E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D19C5-48FD-4A41-830D-524F458B0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E819CC-4D85-984D-A833-A92176593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93702880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EB4AD-E291-074C-B914-2CDFA3C08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B2293-E346-F044-BFCD-7DFBA55561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B064D6-3CC9-DE4A-9671-7B75482504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5854C-1B3D-9249-9A38-A752A9EE7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4/25/2021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561D3C-E8BF-6F49-A35B-DE90AA547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A6D135-C307-6846-9BE8-6BAE25473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5567474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6C787-99C5-3B44-A331-119C2D0D3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16B665-EAAC-C644-B035-AFE70083F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E8C10B-DEEB-1B49-8A9A-968F0DEF1D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0B0752-3413-484B-8FA5-EB3574248E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72627A-3DB5-2447-827C-03BF48DC70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D49865-6CEA-F94F-9801-051ACF0C5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DE5FE9-479A-6543-BE2C-CAA55E2D8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7D3F18-DFDD-0847-B767-C0E8BC675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23502921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3700F-9390-264A-B960-CD07D1A59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D214C0-25DB-B541-B3D2-4896283CC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3BCB9-22E0-9A4C-8FB8-00A4FFC66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42AA76-8391-F040-959E-6E86C93A5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7332467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EC0B48-72A9-804D-A5D6-1C5974822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4/25/2021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68478A-2DAB-C24D-867D-05B90FFCC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768AD-DE28-494F-A4A7-D646A17A8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59408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EECFC-9D55-5E43-96CA-F5EE2375A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9E9E5-3B24-8849-9037-3C453A471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256055-A152-C244-85C8-AA5525DB5D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E0D6C8-063A-EB46-BD14-EBCCAF0AA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4/25/2021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0D81DD-6901-1D4D-9EFE-DDC580BE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FEC010-1B3B-2449-BA28-BC8E9A05E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37870608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A6DF7-B44B-FC43-9460-033BB6047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F62252-289C-874E-9D1C-66E937C124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C14987-78F2-534E-95C4-81E1AD2BD3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8FDEF4-C0E3-D84B-ADF8-04FFE9258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4/25/2021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2B6FF8-60DB-F94B-8ECA-858ADB9F2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B23200-20DF-2148-81F6-B6EC171EB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3958282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A014C0-1F2F-D746-9374-8DE01BDF4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BA2C4-A416-1C4B-95D1-51D50A6EFB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2754B-41E1-3945-861C-3FEA93E3CD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4/25/2021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67618-895F-2842-B4C4-95C07C5219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5BF05-4128-5C4E-A4DB-3395252D7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801127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  <p:sldLayoutId id="2147483971" r:id="rId2"/>
    <p:sldLayoutId id="2147483972" r:id="rId3"/>
    <p:sldLayoutId id="2147483973" r:id="rId4"/>
    <p:sldLayoutId id="2147483974" r:id="rId5"/>
    <p:sldLayoutId id="2147483975" r:id="rId6"/>
    <p:sldLayoutId id="2147483976" r:id="rId7"/>
    <p:sldLayoutId id="2147483977" r:id="rId8"/>
    <p:sldLayoutId id="2147483978" r:id="rId9"/>
    <p:sldLayoutId id="2147483979" r:id="rId10"/>
    <p:sldLayoutId id="2147483980" r:id="rId11"/>
    <p:sldLayoutId id="2147483981" r:id="rId12"/>
    <p:sldLayoutId id="2147483982" r:id="rId13"/>
    <p:sldLayoutId id="2147483983" r:id="rId14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0" name="Rectangle 179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20911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524792" y="1216549"/>
            <a:ext cx="2665669" cy="199776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l" defTabSz="457200">
              <a:spcAft>
                <a:spcPts val="0"/>
              </a:spcAft>
            </a:pPr>
            <a:r>
              <a:rPr lang="en-US" sz="3300" dirty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DevOps Final Project </a:t>
            </a:r>
            <a:br>
              <a:rPr lang="en-US" sz="3300" dirty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300" dirty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UBER BUS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03B5C1-86BB-2246-A694-2EB1DDFB27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5467" y="3399182"/>
            <a:ext cx="2475343" cy="942230"/>
          </a:xfrm>
        </p:spPr>
        <p:txBody>
          <a:bodyPr anchor="t">
            <a:normAutofit/>
          </a:bodyPr>
          <a:lstStyle/>
          <a:p>
            <a:pPr algn="l"/>
            <a:r>
              <a:rPr lang="en-US" sz="1500" dirty="0">
                <a:solidFill>
                  <a:schemeClr val="bg1"/>
                </a:solidFill>
              </a:rPr>
              <a:t>Team 1:</a:t>
            </a:r>
          </a:p>
          <a:p>
            <a:pPr algn="l"/>
            <a:r>
              <a:rPr lang="en-US" sz="1500" dirty="0">
                <a:solidFill>
                  <a:schemeClr val="bg1"/>
                </a:solidFill>
              </a:rPr>
              <a:t>Sayali Pathare</a:t>
            </a:r>
          </a:p>
          <a:p>
            <a:pPr algn="l"/>
            <a:r>
              <a:rPr lang="en-US" sz="1500" dirty="0">
                <a:solidFill>
                  <a:schemeClr val="bg1"/>
                </a:solidFill>
              </a:rPr>
              <a:t>Shiva Mahitha Maddi</a:t>
            </a:r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5467" y="511222"/>
            <a:ext cx="846288" cy="635405"/>
            <a:chOff x="668003" y="1684057"/>
            <a:chExt cx="1128382" cy="847206"/>
          </a:xfrm>
        </p:grpSpPr>
        <p:sp>
          <p:nvSpPr>
            <p:cNvPr id="185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6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95" name="Graphic 94" descr="Bus">
            <a:extLst>
              <a:ext uri="{FF2B5EF4-FFF2-40B4-BE49-F238E27FC236}">
                <a16:creationId xmlns:a16="http://schemas.microsoft.com/office/drawing/2014/main" id="{8E92BF4E-CC54-4B54-BDEF-2E7D99ACB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53241" y="672083"/>
            <a:ext cx="3359944" cy="33599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4" name="Rectangle 133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20911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575467" y="1161324"/>
            <a:ext cx="2686555" cy="1097604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  <a:buClr>
                <a:schemeClr val="dk2"/>
              </a:buClr>
              <a:buSzPts val="1100"/>
            </a:pP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Infrastructure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5467" y="511222"/>
            <a:ext cx="846288" cy="635405"/>
            <a:chOff x="668003" y="1684057"/>
            <a:chExt cx="1128382" cy="847206"/>
          </a:xfrm>
        </p:grpSpPr>
        <p:sp>
          <p:nvSpPr>
            <p:cNvPr id="139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0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8" name="Google Shape;128;p21"/>
          <p:cNvSpPr txBox="1">
            <a:spLocks noGrp="1"/>
          </p:cNvSpPr>
          <p:nvPr>
            <p:ph type="body" idx="1"/>
          </p:nvPr>
        </p:nvSpPr>
        <p:spPr>
          <a:xfrm>
            <a:off x="0" y="2036526"/>
            <a:ext cx="3512877" cy="3433374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228600" marR="228600" lvl="0" indent="0" algn="just" defTabSz="914400">
              <a:lnSpc>
                <a:spcPct val="80000"/>
              </a:lnSpc>
              <a:spcAft>
                <a:spcPts val="600"/>
              </a:spcAft>
              <a:buClr>
                <a:srgbClr val="000000"/>
              </a:buClr>
              <a:buSzPts val="1400"/>
              <a:buNone/>
            </a:pPr>
            <a:r>
              <a:rPr lang="en-US" sz="1200" dirty="0">
                <a:solidFill>
                  <a:schemeClr val="bg1"/>
                </a:solidFill>
              </a:rPr>
              <a:t>-Helm Chart</a:t>
            </a:r>
          </a:p>
          <a:p>
            <a:pPr marL="228600" marR="228600" lvl="0" indent="0" algn="just" defTabSz="914400">
              <a:lnSpc>
                <a:spcPct val="80000"/>
              </a:lnSpc>
              <a:spcAft>
                <a:spcPts val="600"/>
              </a:spcAft>
              <a:buClr>
                <a:srgbClr val="000000"/>
              </a:buClr>
              <a:buSzPts val="1400"/>
              <a:buNone/>
            </a:pPr>
            <a:r>
              <a:rPr lang="en-US" sz="1200" dirty="0">
                <a:solidFill>
                  <a:schemeClr val="bg1"/>
                </a:solidFill>
              </a:rPr>
              <a:t>.Helm is a package Manager for Kubernetes</a:t>
            </a:r>
          </a:p>
          <a:p>
            <a:pPr marL="228600" marR="228600" lvl="0" indent="0" algn="just" defTabSz="914400">
              <a:lnSpc>
                <a:spcPct val="80000"/>
              </a:lnSpc>
              <a:spcAft>
                <a:spcPts val="600"/>
              </a:spcAft>
              <a:buClr>
                <a:srgbClr val="000000"/>
              </a:buClr>
              <a:buSzPts val="1400"/>
              <a:buNone/>
            </a:pPr>
            <a:r>
              <a:rPr lang="en-US" sz="1200" dirty="0">
                <a:solidFill>
                  <a:schemeClr val="bg1"/>
                </a:solidFill>
              </a:rPr>
              <a:t>.Provides a standard, opinionated way to install, configure, upgrade, and run an application in a matter of minutes</a:t>
            </a:r>
          </a:p>
          <a:p>
            <a:pPr marL="228600" marR="228600" lvl="0" indent="0" defTabSz="914400">
              <a:lnSpc>
                <a:spcPct val="80000"/>
              </a:lnSpc>
              <a:spcAft>
                <a:spcPts val="600"/>
              </a:spcAft>
              <a:buClr>
                <a:srgbClr val="000000"/>
              </a:buClr>
              <a:buSzPts val="1400"/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228600" marR="228600" lvl="0" indent="0" defTabSz="914400">
              <a:lnSpc>
                <a:spcPct val="80000"/>
              </a:lnSpc>
              <a:spcAft>
                <a:spcPts val="600"/>
              </a:spcAft>
              <a:buClr>
                <a:srgbClr val="000000"/>
              </a:buClr>
              <a:buSzPts val="1400"/>
              <a:buNone/>
            </a:pPr>
            <a:r>
              <a:rPr lang="en-US" sz="1200" dirty="0">
                <a:solidFill>
                  <a:schemeClr val="bg1"/>
                </a:solidFill>
              </a:rPr>
              <a:t>-Terraform</a:t>
            </a:r>
          </a:p>
          <a:p>
            <a:pPr marL="228600" marR="228600" indent="0" defTabSz="914400">
              <a:lnSpc>
                <a:spcPct val="80000"/>
              </a:lnSpc>
              <a:spcAft>
                <a:spcPts val="600"/>
              </a:spcAft>
              <a:buClr>
                <a:srgbClr val="000000"/>
              </a:buClr>
              <a:buSzPts val="1400"/>
              <a:buNone/>
            </a:pPr>
            <a:r>
              <a:rPr lang="en-US" sz="1200" dirty="0">
                <a:solidFill>
                  <a:schemeClr val="bg1"/>
                </a:solidFill>
              </a:rPr>
              <a:t>.Provisioning of AWS CodeBuild </a:t>
            </a:r>
          </a:p>
          <a:p>
            <a:pPr marL="228600" marR="228600" indent="0" defTabSz="914400">
              <a:lnSpc>
                <a:spcPct val="80000"/>
              </a:lnSpc>
              <a:spcAft>
                <a:spcPts val="600"/>
              </a:spcAft>
              <a:buClr>
                <a:srgbClr val="000000"/>
              </a:buClr>
              <a:buSzPts val="1400"/>
              <a:buNone/>
            </a:pPr>
            <a:r>
              <a:rPr lang="en-US" sz="1200" dirty="0">
                <a:solidFill>
                  <a:schemeClr val="bg1"/>
                </a:solidFill>
              </a:rPr>
              <a:t>.Create and Configure AWS EKS Cluster</a:t>
            </a:r>
          </a:p>
          <a:p>
            <a:pPr marL="228600" marR="228600" indent="0" defTabSz="914400">
              <a:lnSpc>
                <a:spcPct val="80000"/>
              </a:lnSpc>
              <a:spcAft>
                <a:spcPts val="600"/>
              </a:spcAft>
              <a:buClr>
                <a:srgbClr val="000000"/>
              </a:buClr>
              <a:buSzPts val="1400"/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lvl="0" indent="0" defTabSz="914400">
              <a:spcBef>
                <a:spcPts val="1600"/>
              </a:spcBef>
              <a:spcAft>
                <a:spcPts val="1600"/>
              </a:spcAft>
              <a:buNone/>
            </a:pP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096378" y="581813"/>
            <a:ext cx="4090525" cy="335423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20911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5467" y="511222"/>
            <a:ext cx="846288" cy="635405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9C4231-86BD-9F46-8707-7328F7C30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559" y="220200"/>
            <a:ext cx="2773789" cy="24208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Infrastructure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6747F9-2DD5-CA41-88A1-A8DEE2D1B859}"/>
              </a:ext>
            </a:extLst>
          </p:cNvPr>
          <p:cNvSpPr txBox="1"/>
          <p:nvPr/>
        </p:nvSpPr>
        <p:spPr>
          <a:xfrm>
            <a:off x="-150019" y="1749942"/>
            <a:ext cx="3729038" cy="2802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228600" algn="just">
              <a:lnSpc>
                <a:spcPct val="8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r>
              <a:rPr lang="en-US" sz="1600" dirty="0">
                <a:solidFill>
                  <a:schemeClr val="bg1"/>
                </a:solidFill>
              </a:rPr>
              <a:t>-AWS Pipeline</a:t>
            </a:r>
          </a:p>
          <a:p>
            <a:pPr marL="228600" marR="228600" algn="just">
              <a:lnSpc>
                <a:spcPct val="8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r>
              <a:rPr lang="en-US" sz="1600" dirty="0">
                <a:solidFill>
                  <a:schemeClr val="bg1"/>
                </a:solidFill>
              </a:rPr>
              <a:t>. To automate of release pipeline for fast and reliable application and infrastructure updates</a:t>
            </a:r>
          </a:p>
          <a:p>
            <a:pPr marL="228600" marR="228600" algn="just">
              <a:lnSpc>
                <a:spcPct val="8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endParaRPr lang="en-US" sz="1600" dirty="0">
              <a:solidFill>
                <a:schemeClr val="bg1"/>
              </a:solidFill>
            </a:endParaRPr>
          </a:p>
          <a:p>
            <a:pPr marL="228600" marR="228600" algn="just">
              <a:lnSpc>
                <a:spcPct val="8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r>
              <a:rPr lang="en-US" sz="1600" dirty="0">
                <a:solidFill>
                  <a:schemeClr val="bg1"/>
                </a:solidFill>
              </a:rPr>
              <a:t>-AWS CodeBuild</a:t>
            </a:r>
          </a:p>
          <a:p>
            <a:pPr marL="228600" marR="228600" algn="just">
              <a:lnSpc>
                <a:spcPct val="8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r>
              <a:rPr lang="en-US" sz="1600" dirty="0">
                <a:solidFill>
                  <a:schemeClr val="bg1"/>
                </a:solidFill>
              </a:rPr>
              <a:t>. Used it for Continuous Integration</a:t>
            </a:r>
          </a:p>
          <a:p>
            <a:pPr marL="228600" marR="228600" algn="just">
              <a:lnSpc>
                <a:spcPct val="8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endParaRPr lang="en-US" sz="1600" dirty="0">
              <a:solidFill>
                <a:schemeClr val="bg1"/>
              </a:solidFill>
            </a:endParaRPr>
          </a:p>
          <a:p>
            <a:pPr marL="228600" marR="228600" algn="just">
              <a:lnSpc>
                <a:spcPct val="8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r>
              <a:rPr lang="en-US" sz="1600" dirty="0">
                <a:solidFill>
                  <a:schemeClr val="bg1"/>
                </a:solidFill>
              </a:rPr>
              <a:t>-AWS CodeCommit</a:t>
            </a:r>
          </a:p>
          <a:p>
            <a:pPr marL="228600" marR="228600" algn="just">
              <a:lnSpc>
                <a:spcPct val="8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r>
              <a:rPr lang="en-US" sz="1600" dirty="0">
                <a:solidFill>
                  <a:schemeClr val="bg1"/>
                </a:solidFill>
              </a:rPr>
              <a:t>.Source Control service to host BuidSpec and Deployment files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7848DE-E80F-2546-AF5F-5C8B5A0D3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877" y="1146627"/>
            <a:ext cx="1716128" cy="16815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DF6213-AC11-D642-B96C-F45C52782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091" y="2793983"/>
            <a:ext cx="1856895" cy="123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972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20911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Google Shape;134;p22"/>
          <p:cNvSpPr txBox="1">
            <a:spLocks noGrp="1"/>
          </p:cNvSpPr>
          <p:nvPr>
            <p:ph type="title"/>
          </p:nvPr>
        </p:nvSpPr>
        <p:spPr>
          <a:xfrm>
            <a:off x="575467" y="1335495"/>
            <a:ext cx="2686555" cy="1097604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  <a:buClr>
                <a:schemeClr val="dk2"/>
              </a:buClr>
              <a:buSzPts val="1100"/>
            </a:pP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Infrastructure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5467" y="511222"/>
            <a:ext cx="846288" cy="635405"/>
            <a:chOff x="668003" y="1684057"/>
            <a:chExt cx="1128382" cy="847206"/>
          </a:xfrm>
        </p:grpSpPr>
        <p:sp>
          <p:nvSpPr>
            <p:cNvPr id="82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5" name="Google Shape;135;p22"/>
          <p:cNvSpPr txBox="1">
            <a:spLocks noGrp="1"/>
          </p:cNvSpPr>
          <p:nvPr>
            <p:ph type="body" idx="1"/>
          </p:nvPr>
        </p:nvSpPr>
        <p:spPr>
          <a:xfrm>
            <a:off x="542170" y="2196263"/>
            <a:ext cx="2686554" cy="209493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-228600" defTabSz="91440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Prometheus</a:t>
            </a:r>
          </a:p>
          <a:p>
            <a:pPr marL="457200" lvl="0" indent="-228600" defTabSz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The Prometheus server is deployed on Kubernetes cluster and analyze and monitor the application traffic on Grafana dashboard</a:t>
            </a:r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623091" y="0"/>
            <a:ext cx="1154430" cy="1356976"/>
          </a:xfrm>
          <a:prstGeom prst="rect">
            <a:avLst/>
          </a:prstGeom>
          <a:noFill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EE22BCD-A965-E24A-A08D-D5425ECB3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488" y="1319941"/>
            <a:ext cx="4731045" cy="37786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9" name="Rectangle 148">
            <a:extLst>
              <a:ext uri="{FF2B5EF4-FFF2-40B4-BE49-F238E27FC236}">
                <a16:creationId xmlns:a16="http://schemas.microsoft.com/office/drawing/2014/main" id="{6EFFF4A2-EB01-4738-9824-8D9A72A51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264C5F-B5CD-4C43-81EF-3A20C7E7C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28" y="112524"/>
            <a:ext cx="5873898" cy="2981001"/>
          </a:xfrm>
          <a:prstGeom prst="rect">
            <a:avLst/>
          </a:prstGeom>
        </p:spPr>
      </p:pic>
      <p:pic>
        <p:nvPicPr>
          <p:cNvPr id="144" name="Google Shape;144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783153" y="350748"/>
            <a:ext cx="1681498" cy="949776"/>
          </a:xfrm>
          <a:prstGeom prst="rect">
            <a:avLst/>
          </a:prstGeom>
          <a:noFill/>
        </p:spPr>
      </p:pic>
      <p:pic>
        <p:nvPicPr>
          <p:cNvPr id="143" name="Google Shape;143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875761" y="1548412"/>
            <a:ext cx="1560734" cy="1340986"/>
          </a:xfrm>
          <a:prstGeom prst="rect">
            <a:avLst/>
          </a:prstGeom>
          <a:noFill/>
        </p:spPr>
      </p:pic>
      <p:sp>
        <p:nvSpPr>
          <p:cNvPr id="151" name="Rectangle 150">
            <a:extLst>
              <a:ext uri="{FF2B5EF4-FFF2-40B4-BE49-F238E27FC236}">
                <a16:creationId xmlns:a16="http://schemas.microsoft.com/office/drawing/2014/main" id="{23D97D8B-CFC5-431A-AA32-93C4522A6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75255"/>
            <a:ext cx="9144000" cy="19682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Google Shape;141;p23"/>
          <p:cNvSpPr txBox="1">
            <a:spLocks noGrp="1"/>
          </p:cNvSpPr>
          <p:nvPr>
            <p:ph type="title"/>
          </p:nvPr>
        </p:nvSpPr>
        <p:spPr>
          <a:xfrm>
            <a:off x="726948" y="3401568"/>
            <a:ext cx="2763774" cy="1124712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Infrastructure</a:t>
            </a:r>
          </a:p>
        </p:txBody>
      </p:sp>
      <p:sp>
        <p:nvSpPr>
          <p:cNvPr id="142" name="Google Shape;142;p23"/>
          <p:cNvSpPr txBox="1">
            <a:spLocks noGrp="1"/>
          </p:cNvSpPr>
          <p:nvPr>
            <p:ph type="body" idx="1"/>
          </p:nvPr>
        </p:nvSpPr>
        <p:spPr>
          <a:xfrm>
            <a:off x="3051810" y="3241678"/>
            <a:ext cx="4452349" cy="1798951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 fontScale="62500" lnSpcReduction="20000"/>
          </a:bodyPr>
          <a:lstStyle/>
          <a:p>
            <a:pPr marL="228600" marR="228600" indent="0" algn="just" defTabSz="914400">
              <a:lnSpc>
                <a:spcPct val="110000"/>
              </a:lnSpc>
              <a:buClr>
                <a:srgbClr val="000000"/>
              </a:buClr>
              <a:buSzPts val="1400"/>
              <a:buNone/>
            </a:pPr>
            <a:r>
              <a:rPr lang="en-US" dirty="0">
                <a:solidFill>
                  <a:schemeClr val="bg1"/>
                </a:solidFill>
              </a:rPr>
              <a:t>-AWS ELB</a:t>
            </a:r>
          </a:p>
          <a:p>
            <a:pPr marL="228600" marR="228600" indent="0" algn="just" defTabSz="914400">
              <a:lnSpc>
                <a:spcPct val="110000"/>
              </a:lnSpc>
              <a:buClr>
                <a:srgbClr val="000000"/>
              </a:buClr>
              <a:buSzPts val="1400"/>
              <a:buNone/>
            </a:pPr>
            <a:r>
              <a:rPr lang="en-US" dirty="0">
                <a:solidFill>
                  <a:schemeClr val="bg1"/>
                </a:solidFill>
              </a:rPr>
              <a:t>All the incoming requests from the client are load balanced on the AWS using the ELB service of the AWS</a:t>
            </a:r>
          </a:p>
          <a:p>
            <a:pPr marL="228600" marR="228600" indent="0" algn="just" defTabSz="914400">
              <a:lnSpc>
                <a:spcPct val="110000"/>
              </a:lnSpc>
              <a:buClr>
                <a:srgbClr val="000000"/>
              </a:buClr>
              <a:buSzPts val="1400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228600" marR="228600" indent="0" algn="just" defTabSz="914400">
              <a:lnSpc>
                <a:spcPct val="110000"/>
              </a:lnSpc>
              <a:buClr>
                <a:srgbClr val="000000"/>
              </a:buClr>
              <a:buSzPts val="1400"/>
              <a:buNone/>
            </a:pPr>
            <a:r>
              <a:rPr lang="en-US" dirty="0">
                <a:solidFill>
                  <a:schemeClr val="bg1"/>
                </a:solidFill>
              </a:rPr>
              <a:t>-Grafana</a:t>
            </a:r>
          </a:p>
          <a:p>
            <a:pPr marL="228600" marR="228600" indent="0" algn="just" defTabSz="914400">
              <a:lnSpc>
                <a:spcPct val="110000"/>
              </a:lnSpc>
              <a:buClr>
                <a:srgbClr val="000000"/>
              </a:buClr>
              <a:buSzPts val="1400"/>
              <a:buNone/>
            </a:pPr>
            <a:r>
              <a:rPr lang="en-US" dirty="0">
                <a:solidFill>
                  <a:schemeClr val="bg1"/>
                </a:solidFill>
              </a:rPr>
              <a:t>Metrics are displayed using Grafana dashboard</a:t>
            </a:r>
          </a:p>
          <a:p>
            <a:pPr marL="228600" marR="228600" indent="0" algn="just" defTabSz="914400">
              <a:lnSpc>
                <a:spcPct val="110000"/>
              </a:lnSpc>
              <a:buClr>
                <a:srgbClr val="000000"/>
              </a:buClr>
              <a:buSzPts val="1400"/>
              <a:buNone/>
            </a:pPr>
            <a:r>
              <a:rPr lang="en-US" dirty="0">
                <a:solidFill>
                  <a:schemeClr val="bg1"/>
                </a:solidFill>
              </a:rPr>
              <a:t>HPA is used for pod autoscaling based on CPU load</a:t>
            </a:r>
          </a:p>
          <a:p>
            <a:pPr marL="228600" marR="228600" indent="0" algn="just" defTabSz="914400">
              <a:lnSpc>
                <a:spcPct val="110000"/>
              </a:lnSpc>
              <a:buClr>
                <a:srgbClr val="000000"/>
              </a:buClr>
              <a:buSzPts val="1400"/>
              <a:buNone/>
            </a:pPr>
            <a:r>
              <a:rPr lang="en-US" dirty="0">
                <a:solidFill>
                  <a:schemeClr val="bg1"/>
                </a:solidFill>
              </a:rPr>
              <a:t>Custom metrics using service monitor and Prometheus client</a:t>
            </a:r>
          </a:p>
          <a:p>
            <a:pPr marL="0" lvl="0" indent="-228600" defTabSz="91440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500" dirty="0">
              <a:solidFill>
                <a:schemeClr val="bg1"/>
              </a:solidFill>
            </a:endParaRPr>
          </a:p>
          <a:p>
            <a:pPr marL="0" lvl="0" indent="-228600" defTabSz="91440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500" dirty="0">
              <a:solidFill>
                <a:schemeClr val="bg1"/>
              </a:solidFill>
            </a:endParaRPr>
          </a:p>
          <a:p>
            <a:pPr marL="0" lvl="0" indent="-228600" defTabSz="91440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500" dirty="0">
              <a:solidFill>
                <a:schemeClr val="bg1"/>
              </a:solidFill>
            </a:endParaRPr>
          </a:p>
          <a:p>
            <a:pPr marL="0" lvl="0" indent="-228600" defTabSz="91440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sz="500" dirty="0">
              <a:solidFill>
                <a:schemeClr val="bg1"/>
              </a:solidFill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F91EAA54-AC0A-4AEF-ACE5-B1DD3DC8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56128" y="3616080"/>
            <a:ext cx="846286" cy="635405"/>
            <a:chOff x="8183879" y="1000124"/>
            <a:chExt cx="1562267" cy="1172973"/>
          </a:xfrm>
        </p:grpSpPr>
        <p:sp>
          <p:nvSpPr>
            <p:cNvPr id="154" name="Freeform 5">
              <a:extLst>
                <a:ext uri="{FF2B5EF4-FFF2-40B4-BE49-F238E27FC236}">
                  <a16:creationId xmlns:a16="http://schemas.microsoft.com/office/drawing/2014/main" id="{57EE6F04-B543-44E1-BA29-3DD44C5AE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5" name="Freeform 5">
              <a:extLst>
                <a:ext uri="{FF2B5EF4-FFF2-40B4-BE49-F238E27FC236}">
                  <a16:creationId xmlns:a16="http://schemas.microsoft.com/office/drawing/2014/main" id="{D5559A4F-CFAC-4ECC-B04A-670D559B9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20911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5467" y="511222"/>
            <a:ext cx="846288" cy="635405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397193-DB32-6E41-AA54-767DF2EBF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177" y="292269"/>
            <a:ext cx="2686555" cy="32097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Load Testing K6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5FC548-3094-354D-9DD2-77E8B41AE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160" y="172196"/>
            <a:ext cx="3957064" cy="29815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07A98D-BFE8-F946-BF40-969985132D2D}"/>
              </a:ext>
            </a:extLst>
          </p:cNvPr>
          <p:cNvSpPr txBox="1"/>
          <p:nvPr/>
        </p:nvSpPr>
        <p:spPr>
          <a:xfrm>
            <a:off x="240263" y="2571750"/>
            <a:ext cx="32806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1.Load Testing of Login Endpoint with 100 Users – Passed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2. Load Testing of Login Endpoint with 1000 users each with 5 requests (5000 Requests)- Failed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926EA4-C55B-4447-8AAD-C11F26E7A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160" y="3297579"/>
            <a:ext cx="4572000" cy="17770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EA0163-2537-E344-AE32-83C901498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8053" y="3543166"/>
            <a:ext cx="842209" cy="7916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1F2E9F-EA8A-2F48-9B56-1E11C01F13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444" y="997280"/>
            <a:ext cx="996817" cy="84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886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1" name="Rectangle 480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3" name="Rectangle 482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20911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Google Shape;149;p24"/>
          <p:cNvSpPr txBox="1">
            <a:spLocks noGrp="1"/>
          </p:cNvSpPr>
          <p:nvPr>
            <p:ph type="title"/>
          </p:nvPr>
        </p:nvSpPr>
        <p:spPr>
          <a:xfrm>
            <a:off x="524792" y="1216549"/>
            <a:ext cx="2665669" cy="199776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l" defTabSz="914400">
              <a:spcBef>
                <a:spcPct val="0"/>
              </a:spcBef>
              <a:spcAft>
                <a:spcPts val="0"/>
              </a:spcAft>
            </a:pPr>
            <a:r>
              <a:rPr lang="en-US" sz="33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5467" y="511222"/>
            <a:ext cx="846288" cy="635405"/>
            <a:chOff x="668003" y="1684057"/>
            <a:chExt cx="1128382" cy="847206"/>
          </a:xfrm>
        </p:grpSpPr>
        <p:sp>
          <p:nvSpPr>
            <p:cNvPr id="486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7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150" name="Google Shape;150;p2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906078" y="968588"/>
            <a:ext cx="4854271" cy="276693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20911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5467" y="511222"/>
            <a:ext cx="846288" cy="635405"/>
            <a:chOff x="668003" y="1684057"/>
            <a:chExt cx="1128382" cy="847206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76DFF7-7E9A-3A48-8CF5-A9D0B28D7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467" y="875199"/>
            <a:ext cx="2686555" cy="32097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97622-CEAE-0147-8F2D-6DBFA1E3B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0398" y="875199"/>
            <a:ext cx="4287741" cy="32097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defTabSz="914400">
              <a:spcBef>
                <a:spcPts val="1000"/>
              </a:spcBef>
              <a:buNone/>
            </a:pPr>
            <a:r>
              <a:rPr lang="en-US" sz="1800" kern="1200" dirty="0">
                <a:latin typeface="+mn-lt"/>
                <a:ea typeface="+mn-ea"/>
                <a:cs typeface="+mn-cs"/>
              </a:rPr>
              <a:t>Uber Bus Booking application for customer’s Bus Booking Services</a:t>
            </a:r>
          </a:p>
        </p:txBody>
      </p:sp>
    </p:spTree>
    <p:extLst>
      <p:ext uri="{BB962C8B-B14F-4D97-AF65-F5344CB8AC3E}">
        <p14:creationId xmlns:p14="http://schemas.microsoft.com/office/powerpoint/2010/main" val="187448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5" name="Rectangle 114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20911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5467" y="511222"/>
            <a:ext cx="846288" cy="635405"/>
            <a:chOff x="668003" y="1684057"/>
            <a:chExt cx="1128382" cy="847206"/>
          </a:xfrm>
        </p:grpSpPr>
        <p:sp>
          <p:nvSpPr>
            <p:cNvPr id="120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1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202019" y="875199"/>
            <a:ext cx="3060003" cy="320978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l" defTabSz="914400">
              <a:spcBef>
                <a:spcPct val="0"/>
              </a:spcBef>
              <a:spcAft>
                <a:spcPts val="0"/>
              </a:spcAft>
            </a:pP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Functionalities</a:t>
            </a:r>
          </a:p>
        </p:txBody>
      </p:sp>
      <p:graphicFrame>
        <p:nvGraphicFramePr>
          <p:cNvPr id="123" name="Google Shape;79;p14">
            <a:extLst>
              <a:ext uri="{FF2B5EF4-FFF2-40B4-BE49-F238E27FC236}">
                <a16:creationId xmlns:a16="http://schemas.microsoft.com/office/drawing/2014/main" id="{A55DA65D-F35F-4B91-892F-8465EE040B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5341467"/>
              </p:ext>
            </p:extLst>
          </p:nvPr>
        </p:nvGraphicFramePr>
        <p:xfrm>
          <a:off x="4180398" y="875198"/>
          <a:ext cx="4687155" cy="38137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 14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914400">
              <a:spcBef>
                <a:spcPct val="0"/>
              </a:spcBef>
              <a:spcAft>
                <a:spcPts val="0"/>
              </a:spcAft>
            </a:pP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15EEED-60FF-1844-97BD-462959C10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8" y="1103882"/>
            <a:ext cx="7993856" cy="403961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20911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575467" y="1168311"/>
            <a:ext cx="2686555" cy="1097604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Application Architecture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5467" y="511222"/>
            <a:ext cx="846288" cy="635405"/>
            <a:chOff x="668003" y="1684057"/>
            <a:chExt cx="1128382" cy="847206"/>
          </a:xfrm>
        </p:grpSpPr>
        <p:sp>
          <p:nvSpPr>
            <p:cNvPr id="10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93" name="Google Shape;93;p16"/>
          <p:cNvSpPr txBox="1">
            <a:spLocks noGrp="1"/>
          </p:cNvSpPr>
          <p:nvPr>
            <p:ph type="body" idx="1"/>
          </p:nvPr>
        </p:nvSpPr>
        <p:spPr>
          <a:xfrm>
            <a:off x="0" y="2287599"/>
            <a:ext cx="3520911" cy="2855901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514350" indent="-285750" algn="just" defTabSz="914400">
              <a:buSzPts val="1400"/>
            </a:pPr>
            <a:r>
              <a:rPr lang="en-US" sz="1600" dirty="0">
                <a:solidFill>
                  <a:schemeClr val="bg1"/>
                </a:solidFill>
              </a:rPr>
              <a:t>React Application connected to Backend services</a:t>
            </a:r>
          </a:p>
          <a:p>
            <a:pPr marL="514350" indent="-285750" algn="just" defTabSz="914400">
              <a:buSzPts val="1400"/>
            </a:pPr>
            <a:r>
              <a:rPr lang="en-US" sz="1600" dirty="0">
                <a:solidFill>
                  <a:schemeClr val="bg1"/>
                </a:solidFill>
              </a:rPr>
              <a:t>All the requests are routed to Back-End through Load Balancer</a:t>
            </a:r>
          </a:p>
          <a:p>
            <a:pPr marL="514350" indent="-285750" algn="just" defTabSz="914400">
              <a:buSzPts val="1400"/>
            </a:pPr>
            <a:r>
              <a:rPr lang="en-US" sz="1600" dirty="0">
                <a:solidFill>
                  <a:schemeClr val="bg1"/>
                </a:solidFill>
              </a:rPr>
              <a:t>Python Flask  is integrated with MongoDB to fetch the data for all CRUD operations</a:t>
            </a:r>
          </a:p>
          <a:p>
            <a:pPr marL="514350" indent="-285750" algn="just" defTabSz="914400">
              <a:buSzPts val="1400"/>
            </a:pPr>
            <a:r>
              <a:rPr lang="en-US" sz="1600" dirty="0">
                <a:solidFill>
                  <a:schemeClr val="bg1"/>
                </a:solidFill>
              </a:rPr>
              <a:t>User information, Bus Availability, User Booking, Passenger Details, Seat Allocation, Route Selection are stored into the MongoDB for Bus Booking operations</a:t>
            </a:r>
          </a:p>
          <a:p>
            <a:pPr marL="457200" lvl="0" indent="-228600" algn="just" defTabSz="91440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799097-2D74-9F4B-9679-141640DF4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323" y="700092"/>
            <a:ext cx="5333832" cy="34785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7" name="Rectangle 116">
            <a:extLst>
              <a:ext uri="{FF2B5EF4-FFF2-40B4-BE49-F238E27FC236}">
                <a16:creationId xmlns:a16="http://schemas.microsoft.com/office/drawing/2014/main" id="{6EFFF4A2-EB01-4738-9824-8D9A72A51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601A92-20CD-B84D-931A-9BDE0FE44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29" y="494049"/>
            <a:ext cx="2579112" cy="2437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F1F94F-0284-524D-962D-6C1C4F2FE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40" y="486006"/>
            <a:ext cx="2562242" cy="24533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46D180-A54E-1943-80DD-4DFD1D905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780" y="482600"/>
            <a:ext cx="2261633" cy="2608813"/>
          </a:xfrm>
          <a:prstGeom prst="rect">
            <a:avLst/>
          </a:prstGeom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23D97D8B-CFC5-431A-AA32-93C4522A6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75255"/>
            <a:ext cx="9144000" cy="19682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726948" y="3401568"/>
            <a:ext cx="2763774" cy="1124712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</a:rPr>
              <a:t>Front End</a:t>
            </a:r>
          </a:p>
        </p:txBody>
      </p:sp>
      <p:sp>
        <p:nvSpPr>
          <p:cNvPr id="100" name="Google Shape;100;p17"/>
          <p:cNvSpPr txBox="1">
            <a:spLocks noGrp="1"/>
          </p:cNvSpPr>
          <p:nvPr>
            <p:ph type="body" idx="1"/>
          </p:nvPr>
        </p:nvSpPr>
        <p:spPr>
          <a:xfrm>
            <a:off x="3806190" y="3401567"/>
            <a:ext cx="3697969" cy="1189622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R="228600" indent="-228600" defTabSz="914400">
              <a:spcAft>
                <a:spcPts val="60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- The frontend application is created in React JS and deployed on Nginx server </a:t>
            </a:r>
          </a:p>
          <a:p>
            <a:pPr marR="228600" indent="-228600" defTabSz="914400">
              <a:spcAft>
                <a:spcPts val="60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-Login, Sign-up , Forgot password screens for user authentication</a:t>
            </a:r>
          </a:p>
          <a:p>
            <a:pPr marR="228600" indent="-228600" defTabSz="914400">
              <a:spcAft>
                <a:spcPts val="60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F91EAA54-AC0A-4AEF-ACE5-B1DD3DC8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56128" y="3616080"/>
            <a:ext cx="846286" cy="635405"/>
            <a:chOff x="8183879" y="1000124"/>
            <a:chExt cx="1562267" cy="1172973"/>
          </a:xfrm>
        </p:grpSpPr>
        <p:sp>
          <p:nvSpPr>
            <p:cNvPr id="122" name="Freeform 5">
              <a:extLst>
                <a:ext uri="{FF2B5EF4-FFF2-40B4-BE49-F238E27FC236}">
                  <a16:creationId xmlns:a16="http://schemas.microsoft.com/office/drawing/2014/main" id="{57EE6F04-B543-44E1-BA29-3DD44C5AE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3" name="Freeform 5">
              <a:extLst>
                <a:ext uri="{FF2B5EF4-FFF2-40B4-BE49-F238E27FC236}">
                  <a16:creationId xmlns:a16="http://schemas.microsoft.com/office/drawing/2014/main" id="{D5559A4F-CFAC-4ECC-B04A-670D559B9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21" name="Picture 20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B8BCA806-6743-034C-B350-DBBB3AA042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0108" y="4339234"/>
            <a:ext cx="1133610" cy="374091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EC9F831E-4A4B-2646-9C3A-D2B30050E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753" y="3963339"/>
            <a:ext cx="897212" cy="8444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EFFF4A2-EB01-4738-9824-8D9A72A51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A407CB-71AD-C241-AE5F-50FF2339F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18" y="249058"/>
            <a:ext cx="1605422" cy="28668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F55D30-A961-7443-A92C-90C68A481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266" y="229489"/>
            <a:ext cx="2093128" cy="20826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C71E43-3EC0-4748-9ABA-85E8C285C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8835" y="229489"/>
            <a:ext cx="1965536" cy="22722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FD76FC-E644-1A49-8116-4E6B1757FA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289" y="229489"/>
            <a:ext cx="1965537" cy="215401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23D97D8B-CFC5-431A-AA32-93C4522A6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75255"/>
            <a:ext cx="9144000" cy="19682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97C751-3766-2C49-B92A-80F50F5F9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48" y="3401568"/>
            <a:ext cx="2763774" cy="1124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2600" dirty="0">
                <a:solidFill>
                  <a:schemeClr val="bg1"/>
                </a:solidFill>
              </a:rPr>
              <a:t>Front End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DDB89-3C9F-CB4D-8921-DEB435BC2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06190" y="3401567"/>
            <a:ext cx="3697969" cy="118962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R="228600" indent="-228600" defTabSz="914400">
              <a:spcAft>
                <a:spcPts val="60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-Book, Bookings , Seat selection, User Profile, Payment screens for interacting with user</a:t>
            </a:r>
          </a:p>
          <a:p>
            <a:pPr marR="228600" indent="-228600" defTabSz="914400">
              <a:spcAft>
                <a:spcPts val="60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-Home Screen, About Us, Contact Us for Application Information</a:t>
            </a: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900" dirty="0">
              <a:solidFill>
                <a:schemeClr val="bg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91EAA54-AC0A-4AEF-ACE5-B1DD3DC8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56128" y="3616080"/>
            <a:ext cx="846286" cy="635405"/>
            <a:chOff x="8183879" y="1000124"/>
            <a:chExt cx="1562267" cy="1172973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57EE6F04-B543-44E1-BA29-3DD44C5AE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D5559A4F-CFAC-4ECC-B04A-670D559B9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16" name="Picture 15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DCDA4D6B-3B9E-204C-A450-ED803E9337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0108" y="4339234"/>
            <a:ext cx="1133610" cy="374091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A8A0297C-DF07-C049-A841-629A6F5C78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753" y="3963339"/>
            <a:ext cx="897212" cy="84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442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2" name="Rectangle 141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95055" cy="5143156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9C6E8597-0CCE-4A8A-9326-AA52691A1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0060" y="480061"/>
            <a:ext cx="846286" cy="635405"/>
            <a:chOff x="5307830" y="325570"/>
            <a:chExt cx="1128382" cy="847206"/>
          </a:xfrm>
        </p:grpSpPr>
        <p:sp>
          <p:nvSpPr>
            <p:cNvPr id="147" name="Freeform 5">
              <a:extLst>
                <a:ext uri="{FF2B5EF4-FFF2-40B4-BE49-F238E27FC236}">
                  <a16:creationId xmlns:a16="http://schemas.microsoft.com/office/drawing/2014/main" id="{E78FE76E-DF1D-420B-957F-8ECE93C0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8" name="Freeform 5">
              <a:extLst>
                <a:ext uri="{FF2B5EF4-FFF2-40B4-BE49-F238E27FC236}">
                  <a16:creationId xmlns:a16="http://schemas.microsoft.com/office/drawing/2014/main" id="{CF2F61F0-9758-4DEF-AC08-7B00F04A4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546357" y="555788"/>
            <a:ext cx="3165726" cy="1287819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</a:rPr>
              <a:t>Back End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B38A16E-6083-6D41-B5C6-4DC665009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893" y="94022"/>
            <a:ext cx="4746629" cy="1149818"/>
          </a:xfrm>
          <a:prstGeom prst="rect">
            <a:avLst/>
          </a:prstGeom>
        </p:spPr>
      </p:pic>
      <p:sp>
        <p:nvSpPr>
          <p:cNvPr id="114" name="Google Shape;114;p19"/>
          <p:cNvSpPr txBox="1">
            <a:spLocks noGrp="1"/>
          </p:cNvSpPr>
          <p:nvPr>
            <p:ph type="body" idx="1"/>
          </p:nvPr>
        </p:nvSpPr>
        <p:spPr>
          <a:xfrm>
            <a:off x="-86299" y="1814348"/>
            <a:ext cx="2750841" cy="3052620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 fontScale="25000" lnSpcReduction="20000"/>
          </a:bodyPr>
          <a:lstStyle/>
          <a:p>
            <a:pPr marL="228600" marR="228600" lvl="0" indent="0" defTabSz="914400">
              <a:spcAft>
                <a:spcPts val="600"/>
              </a:spcAft>
              <a:buClr>
                <a:srgbClr val="000000"/>
              </a:buClr>
              <a:buSzPts val="1400"/>
              <a:buNone/>
            </a:pPr>
            <a:r>
              <a:rPr lang="en-US" sz="4800" dirty="0">
                <a:solidFill>
                  <a:schemeClr val="bg1"/>
                </a:solidFill>
              </a:rPr>
              <a:t>-All the requests from  frontend are routed to Backend Server, for which we have defined below end points to perform all the booking related operations</a:t>
            </a:r>
          </a:p>
          <a:p>
            <a:pPr marL="228600" marR="228600" lvl="0" indent="0" defTabSz="914400">
              <a:spcAft>
                <a:spcPts val="600"/>
              </a:spcAft>
              <a:buClr>
                <a:srgbClr val="000000"/>
              </a:buClr>
              <a:buSzPts val="1400"/>
              <a:buNone/>
            </a:pPr>
            <a:endParaRPr lang="en-US" sz="4800" dirty="0">
              <a:solidFill>
                <a:schemeClr val="bg1"/>
              </a:solidFill>
            </a:endParaRPr>
          </a:p>
          <a:p>
            <a:pPr marL="228600" marR="228600" lvl="0" indent="0" defTabSz="914400">
              <a:spcAft>
                <a:spcPts val="600"/>
              </a:spcAft>
              <a:buClr>
                <a:srgbClr val="000000"/>
              </a:buClr>
              <a:buSzPts val="1400"/>
              <a:buNone/>
            </a:pPr>
            <a:r>
              <a:rPr lang="en-US" sz="4800" dirty="0">
                <a:solidFill>
                  <a:schemeClr val="bg1"/>
                </a:solidFill>
              </a:rPr>
              <a:t>/overlapCheck    </a:t>
            </a:r>
          </a:p>
          <a:p>
            <a:pPr marL="228600" marR="228600" lvl="0" indent="0" defTabSz="914400">
              <a:spcAft>
                <a:spcPts val="600"/>
              </a:spcAft>
              <a:buClr>
                <a:srgbClr val="000000"/>
              </a:buClr>
              <a:buSzPts val="1400"/>
              <a:buNone/>
            </a:pPr>
            <a:r>
              <a:rPr lang="en-US" sz="4800" dirty="0">
                <a:solidFill>
                  <a:schemeClr val="bg1"/>
                </a:solidFill>
              </a:rPr>
              <a:t>/saveBookedSeats</a:t>
            </a:r>
          </a:p>
          <a:p>
            <a:pPr marL="228600" marR="228600" lvl="0" indent="0" defTabSz="914400">
              <a:spcAft>
                <a:spcPts val="600"/>
              </a:spcAft>
              <a:buClr>
                <a:srgbClr val="000000"/>
              </a:buClr>
              <a:buSzPts val="1400"/>
              <a:buNone/>
            </a:pPr>
            <a:r>
              <a:rPr lang="en-US" sz="4800" dirty="0">
                <a:solidFill>
                  <a:schemeClr val="bg1"/>
                </a:solidFill>
              </a:rPr>
              <a:t>/saveBooking</a:t>
            </a:r>
          </a:p>
          <a:p>
            <a:pPr marL="228600" marR="228600" lvl="0" indent="0" defTabSz="914400">
              <a:spcAft>
                <a:spcPts val="600"/>
              </a:spcAft>
              <a:buClr>
                <a:srgbClr val="000000"/>
              </a:buClr>
              <a:buSzPts val="1400"/>
              <a:buNone/>
            </a:pPr>
            <a:r>
              <a:rPr lang="en-US" sz="4800" dirty="0">
                <a:solidFill>
                  <a:schemeClr val="bg1"/>
                </a:solidFill>
              </a:rPr>
              <a:t>/savePassengerDetails</a:t>
            </a:r>
          </a:p>
          <a:p>
            <a:pPr marL="228600" marR="228600" lvl="0" indent="0" defTabSz="914400">
              <a:spcAft>
                <a:spcPts val="600"/>
              </a:spcAft>
              <a:buClr>
                <a:srgbClr val="000000"/>
              </a:buClr>
              <a:buSzPts val="1400"/>
              <a:buNone/>
            </a:pPr>
            <a:r>
              <a:rPr lang="en-US" sz="4800" dirty="0">
                <a:solidFill>
                  <a:schemeClr val="bg1"/>
                </a:solidFill>
              </a:rPr>
              <a:t>/userEmail</a:t>
            </a:r>
          </a:p>
          <a:p>
            <a:pPr marL="228600" marR="228600" lvl="0" indent="0" defTabSz="914400">
              <a:spcAft>
                <a:spcPts val="600"/>
              </a:spcAft>
              <a:buClr>
                <a:srgbClr val="000000"/>
              </a:buClr>
              <a:buSzPts val="1400"/>
              <a:buNone/>
            </a:pPr>
            <a:r>
              <a:rPr lang="en-US" sz="4800" dirty="0">
                <a:solidFill>
                  <a:schemeClr val="bg1"/>
                </a:solidFill>
              </a:rPr>
              <a:t>/checkAvailability</a:t>
            </a:r>
          </a:p>
          <a:p>
            <a:pPr marL="228600" marR="228600" lvl="0" indent="0" defTabSz="914400">
              <a:spcAft>
                <a:spcPts val="600"/>
              </a:spcAft>
              <a:buClr>
                <a:srgbClr val="000000"/>
              </a:buClr>
              <a:buSzPts val="1400"/>
              <a:buNone/>
            </a:pPr>
            <a:r>
              <a:rPr lang="en-US" sz="4800" dirty="0">
                <a:solidFill>
                  <a:schemeClr val="bg1"/>
                </a:solidFill>
              </a:rPr>
              <a:t>/availableseats</a:t>
            </a:r>
          </a:p>
          <a:p>
            <a:pPr marL="228600" marR="228600" indent="0" defTabSz="914400">
              <a:spcAft>
                <a:spcPts val="600"/>
              </a:spcAft>
              <a:buClr>
                <a:srgbClr val="000000"/>
              </a:buClr>
              <a:buSzPts val="1400"/>
              <a:buNone/>
            </a:pPr>
            <a:r>
              <a:rPr lang="en-US" sz="4800" dirty="0">
                <a:solidFill>
                  <a:schemeClr val="bg1"/>
                </a:solidFill>
              </a:rPr>
              <a:t>/signup</a:t>
            </a:r>
          </a:p>
          <a:p>
            <a:pPr marL="228600" marR="228600" lvl="0" indent="0" defTabSz="914400">
              <a:spcAft>
                <a:spcPts val="600"/>
              </a:spcAft>
              <a:buClr>
                <a:srgbClr val="000000"/>
              </a:buClr>
              <a:buSzPts val="1400"/>
              <a:buNone/>
            </a:pPr>
            <a:endParaRPr lang="en-US" sz="4800" dirty="0">
              <a:solidFill>
                <a:schemeClr val="bg1"/>
              </a:solidFill>
            </a:endParaRPr>
          </a:p>
          <a:p>
            <a:pPr marL="228600" marR="228600" lvl="0" indent="0" defTabSz="914400">
              <a:spcAft>
                <a:spcPts val="600"/>
              </a:spcAft>
              <a:buClr>
                <a:srgbClr val="000000"/>
              </a:buClr>
              <a:buSzPts val="1400"/>
              <a:buNone/>
            </a:pPr>
            <a:endParaRPr lang="en-US" sz="4800" dirty="0">
              <a:solidFill>
                <a:schemeClr val="bg1"/>
              </a:solidFill>
            </a:endParaRPr>
          </a:p>
          <a:p>
            <a:pPr marL="228600" marR="228600" lvl="0" indent="0" defTabSz="914400">
              <a:spcAft>
                <a:spcPts val="600"/>
              </a:spcAft>
              <a:buClr>
                <a:srgbClr val="000000"/>
              </a:buClr>
              <a:buSzPts val="1400"/>
              <a:buNone/>
            </a:pPr>
            <a:endParaRPr lang="en-US" sz="4800" dirty="0">
              <a:solidFill>
                <a:schemeClr val="bg1"/>
              </a:solidFill>
            </a:endParaRPr>
          </a:p>
          <a:p>
            <a:pPr marL="228600" marR="228600" lvl="0" indent="0" defTabSz="914400">
              <a:spcAft>
                <a:spcPts val="600"/>
              </a:spcAft>
              <a:buClr>
                <a:srgbClr val="000000"/>
              </a:buClr>
              <a:buSzPts val="1400"/>
              <a:buNone/>
            </a:pPr>
            <a:endParaRPr lang="en-US" sz="4800" dirty="0">
              <a:solidFill>
                <a:schemeClr val="bg1"/>
              </a:solidFill>
            </a:endParaRPr>
          </a:p>
          <a:p>
            <a:pPr marL="228600" marR="228600" lvl="0" indent="0" defTabSz="914400">
              <a:spcAft>
                <a:spcPts val="600"/>
              </a:spcAft>
              <a:buClr>
                <a:srgbClr val="000000"/>
              </a:buClr>
              <a:buSzPts val="1400"/>
              <a:buNone/>
            </a:pPr>
            <a:endParaRPr lang="en-US" sz="4800" dirty="0">
              <a:solidFill>
                <a:schemeClr val="bg1"/>
              </a:solidFill>
            </a:endParaRPr>
          </a:p>
          <a:p>
            <a:pPr marL="228600" marR="228600" lvl="0" indent="0" defTabSz="914400">
              <a:spcAft>
                <a:spcPts val="600"/>
              </a:spcAft>
              <a:buClr>
                <a:srgbClr val="000000"/>
              </a:buClr>
              <a:buSzPts val="1400"/>
              <a:buNone/>
            </a:pPr>
            <a:r>
              <a:rPr lang="en-US" sz="400" dirty="0">
                <a:solidFill>
                  <a:schemeClr val="bg1"/>
                </a:solidFill>
              </a:rPr>
              <a:t> </a:t>
            </a: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96BEB38-11E3-3E4B-A627-B46B676B3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428" y="2967535"/>
            <a:ext cx="1689442" cy="451925"/>
          </a:xfrm>
          <a:prstGeom prst="rect">
            <a:avLst/>
          </a:prstGeom>
        </p:spPr>
      </p:pic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A23611D5-6847-004F-8B9E-2FEC10A4F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3021" y="1370648"/>
            <a:ext cx="1696811" cy="14168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88B48-3632-5243-B0AB-7A1748E038B7}"/>
              </a:ext>
            </a:extLst>
          </p:cNvPr>
          <p:cNvSpPr txBox="1"/>
          <p:nvPr/>
        </p:nvSpPr>
        <p:spPr>
          <a:xfrm>
            <a:off x="1819366" y="2649853"/>
            <a:ext cx="2451417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228600" lvl="0">
              <a:spcAft>
                <a:spcPts val="600"/>
              </a:spcAft>
              <a:buClr>
                <a:srgbClr val="000000"/>
              </a:buClr>
              <a:buSzPts val="1400"/>
            </a:pPr>
            <a:r>
              <a:rPr lang="en-US" sz="1200" dirty="0">
                <a:solidFill>
                  <a:schemeClr val="bg1"/>
                </a:solidFill>
              </a:rPr>
              <a:t>/cancelBooking</a:t>
            </a:r>
          </a:p>
          <a:p>
            <a:pPr marL="228600" marR="228600" lvl="0">
              <a:spcAft>
                <a:spcPts val="600"/>
              </a:spcAft>
              <a:buClr>
                <a:srgbClr val="000000"/>
              </a:buClr>
              <a:buSzPts val="1400"/>
            </a:pPr>
            <a:r>
              <a:rPr lang="en-US" sz="1200" dirty="0">
                <a:solidFill>
                  <a:schemeClr val="bg1"/>
                </a:solidFill>
              </a:rPr>
              <a:t>/bookings-results</a:t>
            </a:r>
          </a:p>
          <a:p>
            <a:pPr marL="228600" marR="228600" lvl="0">
              <a:spcAft>
                <a:spcPts val="600"/>
              </a:spcAft>
              <a:buClr>
                <a:srgbClr val="000000"/>
              </a:buClr>
              <a:buSzPts val="1400"/>
            </a:pPr>
            <a:r>
              <a:rPr lang="en-US" sz="1200" dirty="0">
                <a:solidFill>
                  <a:schemeClr val="bg1"/>
                </a:solidFill>
              </a:rPr>
              <a:t>/ForgotPasswod</a:t>
            </a:r>
          </a:p>
          <a:p>
            <a:pPr marL="228600" marR="228600" lvl="0">
              <a:spcAft>
                <a:spcPts val="600"/>
              </a:spcAft>
              <a:buClr>
                <a:srgbClr val="000000"/>
              </a:buClr>
              <a:buSzPts val="1400"/>
            </a:pPr>
            <a:r>
              <a:rPr lang="en-US" sz="1200" dirty="0">
                <a:solidFill>
                  <a:schemeClr val="bg1"/>
                </a:solidFill>
              </a:rPr>
              <a:t>/checkUserWithEmail</a:t>
            </a:r>
          </a:p>
          <a:p>
            <a:pPr marL="228600" marR="228600" lvl="0">
              <a:spcAft>
                <a:spcPts val="600"/>
              </a:spcAft>
              <a:buClr>
                <a:srgbClr val="000000"/>
              </a:buClr>
              <a:buSzPts val="1400"/>
            </a:pPr>
            <a:r>
              <a:rPr lang="en-US" sz="1200" dirty="0">
                <a:solidFill>
                  <a:schemeClr val="bg1"/>
                </a:solidFill>
              </a:rPr>
              <a:t>/userDetails</a:t>
            </a:r>
          </a:p>
          <a:p>
            <a:pPr marL="228600" marR="228600" lvl="0">
              <a:spcAft>
                <a:spcPts val="600"/>
              </a:spcAft>
              <a:buClr>
                <a:srgbClr val="000000"/>
              </a:buClr>
              <a:buSzPts val="1400"/>
            </a:pPr>
            <a:r>
              <a:rPr lang="en-US" sz="1200" dirty="0">
                <a:solidFill>
                  <a:schemeClr val="bg1"/>
                </a:solidFill>
              </a:rPr>
              <a:t>/updateUser</a:t>
            </a:r>
          </a:p>
          <a:p>
            <a:pPr marL="228600" marR="228600" lvl="0">
              <a:spcAft>
                <a:spcPts val="600"/>
              </a:spcAft>
              <a:buClr>
                <a:srgbClr val="000000"/>
              </a:buClr>
              <a:buSzPts val="1400"/>
            </a:pPr>
            <a:r>
              <a:rPr lang="en-US" sz="1200" dirty="0">
                <a:solidFill>
                  <a:schemeClr val="bg1"/>
                </a:solidFill>
              </a:rPr>
              <a:t>/login</a:t>
            </a:r>
          </a:p>
          <a:p>
            <a:pPr marL="228600" marR="228600" lvl="0">
              <a:spcAft>
                <a:spcPts val="600"/>
              </a:spcAft>
              <a:buClr>
                <a:srgbClr val="000000"/>
              </a:buClr>
              <a:buSzPts val="1400"/>
            </a:pPr>
            <a:r>
              <a:rPr lang="en-US" sz="1200" dirty="0">
                <a:solidFill>
                  <a:schemeClr val="bg1"/>
                </a:solidFill>
              </a:rPr>
              <a:t>/fastlogin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8A1681-2960-7D4E-A1B0-578814E08C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7265" y="1974611"/>
            <a:ext cx="1401862" cy="1478965"/>
          </a:xfrm>
          <a:prstGeom prst="rect">
            <a:avLst/>
          </a:prstGeom>
        </p:spPr>
      </p:pic>
      <p:pic>
        <p:nvPicPr>
          <p:cNvPr id="6" name="Picture 5" descr="Logo&#10;&#10;Description automatically generated with low confidence">
            <a:extLst>
              <a:ext uri="{FF2B5EF4-FFF2-40B4-BE49-F238E27FC236}">
                <a16:creationId xmlns:a16="http://schemas.microsoft.com/office/drawing/2014/main" id="{0A72DA7F-00AC-0046-9F26-887A6D78B2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4634" y="1352678"/>
            <a:ext cx="1414564" cy="62385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7" name="Rectangle 126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20911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575467" y="1335495"/>
            <a:ext cx="2686555" cy="1097604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Infrastructure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5467" y="511222"/>
            <a:ext cx="846288" cy="635405"/>
            <a:chOff x="668003" y="1684057"/>
            <a:chExt cx="1128382" cy="847206"/>
          </a:xfrm>
        </p:grpSpPr>
        <p:sp>
          <p:nvSpPr>
            <p:cNvPr id="132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3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1" name="Google Shape;121;p20"/>
          <p:cNvSpPr txBox="1">
            <a:spLocks noGrp="1"/>
          </p:cNvSpPr>
          <p:nvPr>
            <p:ph type="body" idx="1"/>
          </p:nvPr>
        </p:nvSpPr>
        <p:spPr>
          <a:xfrm>
            <a:off x="0" y="2000250"/>
            <a:ext cx="3432391" cy="3143250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228600" indent="0" algn="just" defTabSz="914400">
              <a:buSzPts val="1400"/>
              <a:buNone/>
            </a:pPr>
            <a:r>
              <a:rPr lang="en-US" sz="1600" dirty="0">
                <a:solidFill>
                  <a:schemeClr val="bg1"/>
                </a:solidFill>
              </a:rPr>
              <a:t>-AWS ECR </a:t>
            </a:r>
          </a:p>
          <a:p>
            <a:pPr marL="228600" indent="0" algn="just" defTabSz="914400">
              <a:buSzPts val="1400"/>
              <a:buNone/>
            </a:pPr>
            <a:r>
              <a:rPr lang="en-US" sz="1600" dirty="0">
                <a:solidFill>
                  <a:schemeClr val="bg1"/>
                </a:solidFill>
              </a:rPr>
              <a:t>All the container images are stored, managed, shared and deployed in ECR</a:t>
            </a:r>
          </a:p>
          <a:p>
            <a:pPr marL="228600" marR="228600" indent="0" algn="just" defTabSz="914400">
              <a:buSzPts val="1400"/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228600" indent="0" algn="just" defTabSz="914400">
              <a:buSzPts val="1400"/>
              <a:buNone/>
            </a:pPr>
            <a:r>
              <a:rPr lang="en-US" sz="1600" dirty="0">
                <a:solidFill>
                  <a:schemeClr val="bg1"/>
                </a:solidFill>
              </a:rPr>
              <a:t>-Kubernetes </a:t>
            </a:r>
          </a:p>
          <a:p>
            <a:pPr marL="228600" marR="228600" indent="0" algn="just" defTabSz="914400">
              <a:buClr>
                <a:srgbClr val="000000"/>
              </a:buClr>
              <a:buSzPts val="1400"/>
              <a:buNone/>
            </a:pPr>
            <a:r>
              <a:rPr lang="en-US" sz="1600" dirty="0">
                <a:solidFill>
                  <a:schemeClr val="bg1"/>
                </a:solidFill>
              </a:rPr>
              <a:t>Infrastructure provisioning using Terraform </a:t>
            </a:r>
          </a:p>
          <a:p>
            <a:pPr marL="228600" marR="228600" indent="0" algn="just" defTabSz="914400">
              <a:buClr>
                <a:srgbClr val="000000"/>
              </a:buClr>
              <a:buSzPts val="1400"/>
              <a:buNone/>
            </a:pPr>
            <a:r>
              <a:rPr lang="en-US" sz="1600" dirty="0">
                <a:solidFill>
                  <a:schemeClr val="bg1"/>
                </a:solidFill>
              </a:rPr>
              <a:t>AWS - EKS service is used</a:t>
            </a:r>
          </a:p>
          <a:p>
            <a:pPr marL="0" lvl="0" indent="-228600" defTabSz="91440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21CD11-A72A-4A4F-B2DE-76BB1D0C6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674" y="397838"/>
            <a:ext cx="1795674" cy="20969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E8E67F-2802-2040-849F-48767F74B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810" y="2433099"/>
            <a:ext cx="2014907" cy="178189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498</TotalTime>
  <Words>499</Words>
  <Application>Microsoft Office PowerPoint</Application>
  <PresentationFormat>On-screen Show (16:9)</PresentationFormat>
  <Paragraphs>93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Times New Roman</vt:lpstr>
      <vt:lpstr>Calibri Light</vt:lpstr>
      <vt:lpstr>Arial</vt:lpstr>
      <vt:lpstr>Office Theme</vt:lpstr>
      <vt:lpstr>DevOps Final Project  UBER BUS</vt:lpstr>
      <vt:lpstr>Introduction</vt:lpstr>
      <vt:lpstr>Functionalities</vt:lpstr>
      <vt:lpstr>Project Architecture</vt:lpstr>
      <vt:lpstr>Application Architecture</vt:lpstr>
      <vt:lpstr>Front End</vt:lpstr>
      <vt:lpstr>Front End</vt:lpstr>
      <vt:lpstr>Back End</vt:lpstr>
      <vt:lpstr>Infrastructure</vt:lpstr>
      <vt:lpstr>Infrastructure</vt:lpstr>
      <vt:lpstr>Infrastructure</vt:lpstr>
      <vt:lpstr>Infrastructure</vt:lpstr>
      <vt:lpstr>Infrastructure</vt:lpstr>
      <vt:lpstr>Load Testing K6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Final Project  UBER BUS</dc:title>
  <cp:lastModifiedBy>Shiva Mahitha Maddi</cp:lastModifiedBy>
  <cp:revision>36</cp:revision>
  <dcterms:modified xsi:type="dcterms:W3CDTF">2021-04-26T01:58:10Z</dcterms:modified>
</cp:coreProperties>
</file>